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6" r:id="rId6"/>
    <p:sldId id="267" r:id="rId7"/>
    <p:sldId id="264" r:id="rId8"/>
    <p:sldId id="260" r:id="rId9"/>
    <p:sldId id="265" r:id="rId10"/>
    <p:sldId id="262" r:id="rId11"/>
    <p:sldId id="268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737"/>
    <a:srgbClr val="F75B5B"/>
    <a:srgbClr val="FBB3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0283"/>
      </p:ext>
    </p:extLst>
  </p:cSld>
  <p:clrMapOvr>
    <a:masterClrMapping/>
  </p:clrMapOvr>
  <p:transition spd="slow" advClick="0" advTm="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998617"/>
      </p:ext>
    </p:extLst>
  </p:cSld>
  <p:clrMapOvr>
    <a:masterClrMapping/>
  </p:clrMapOvr>
  <p:transition spd="slow" advClick="0" advTm="5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839090"/>
      </p:ext>
    </p:extLst>
  </p:cSld>
  <p:clrMapOvr>
    <a:masterClrMapping/>
  </p:clrMapOvr>
  <p:transition spd="slow" advClick="0" advTm="5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29392"/>
      </p:ext>
    </p:extLst>
  </p:cSld>
  <p:clrMapOvr>
    <a:masterClrMapping/>
  </p:clrMapOvr>
  <p:transition spd="slow" advClick="0" advTm="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02092"/>
      </p:ext>
    </p:extLst>
  </p:cSld>
  <p:clrMapOvr>
    <a:masterClrMapping/>
  </p:clrMapOvr>
  <p:transition spd="slow" advClick="0" advTm="5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77740"/>
      </p:ext>
    </p:extLst>
  </p:cSld>
  <p:clrMapOvr>
    <a:masterClrMapping/>
  </p:clrMapOvr>
  <p:transition spd="slow" advClick="0" advTm="5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23853"/>
      </p:ext>
    </p:extLst>
  </p:cSld>
  <p:clrMapOvr>
    <a:masterClrMapping/>
  </p:clrMapOvr>
  <p:transition spd="slow" advClick="0" advTm="5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74764"/>
      </p:ext>
    </p:extLst>
  </p:cSld>
  <p:clrMapOvr>
    <a:masterClrMapping/>
  </p:clrMapOvr>
  <p:transition spd="slow" advClick="0" advTm="5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19084"/>
      </p:ext>
    </p:extLst>
  </p:cSld>
  <p:clrMapOvr>
    <a:masterClrMapping/>
  </p:clrMapOvr>
  <p:transition spd="slow" advClick="0" advTm="5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44501"/>
      </p:ext>
    </p:extLst>
  </p:cSld>
  <p:clrMapOvr>
    <a:masterClrMapping/>
  </p:clrMapOvr>
  <p:transition spd="slow" advClick="0" advTm="5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03837"/>
      </p:ext>
    </p:extLst>
  </p:cSld>
  <p:clrMapOvr>
    <a:masterClrMapping/>
  </p:clrMapOvr>
  <p:transition spd="slow" advClick="0" advTm="5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2AEEA-F3B4-44A3-BF6E-527B0E5E1DEE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493EF-D8C7-45A9-BB53-85AD7F56D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09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500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72458" y="1611086"/>
            <a:ext cx="10174514" cy="2656113"/>
          </a:xfr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Raspberry </a:t>
            </a:r>
            <a:r>
              <a:rPr lang="en-US" b="1" dirty="0" err="1">
                <a:latin typeface="Aharoni" panose="02010803020104030203" pitchFamily="2" charset="-79"/>
                <a:cs typeface="Aharoni" panose="02010803020104030203" pitchFamily="2" charset="-79"/>
              </a:rPr>
              <a:t>Kreatív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br>
              <a:rPr lang="hu-HU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 A Raspberry </a:t>
            </a:r>
            <a:r>
              <a:rPr lang="en-US" b="1" dirty="0" err="1">
                <a:latin typeface="Aharoni" panose="02010803020104030203" pitchFamily="2" charset="-79"/>
                <a:cs typeface="Aharoni" panose="02010803020104030203" pitchFamily="2" charset="-79"/>
              </a:rPr>
              <a:t>és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b="1" dirty="0" err="1">
                <a:latin typeface="Aharoni" panose="02010803020104030203" pitchFamily="2" charset="-79"/>
                <a:cs typeface="Aharoni" panose="02010803020104030203" pitchFamily="2" charset="-79"/>
              </a:rPr>
              <a:t>Te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 – </a:t>
            </a:r>
            <a:r>
              <a:rPr lang="en-US" b="1" dirty="0" err="1">
                <a:latin typeface="Aharoni" panose="02010803020104030203" pitchFamily="2" charset="-79"/>
                <a:cs typeface="Aharoni" panose="02010803020104030203" pitchFamily="2" charset="-79"/>
              </a:rPr>
              <a:t>mit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b="1" dirty="0" err="1">
                <a:latin typeface="Aharoni" panose="02010803020104030203" pitchFamily="2" charset="-79"/>
                <a:cs typeface="Aharoni" panose="02010803020104030203" pitchFamily="2" charset="-79"/>
              </a:rPr>
              <a:t>tudtok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b="1" dirty="0" err="1">
                <a:latin typeface="Aharoni" panose="02010803020104030203" pitchFamily="2" charset="-79"/>
                <a:cs typeface="Aharoni" panose="02010803020104030203" pitchFamily="2" charset="-79"/>
              </a:rPr>
              <a:t>kihozni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b="1" dirty="0" err="1">
                <a:latin typeface="Aharoni" panose="02010803020104030203" pitchFamily="2" charset="-79"/>
                <a:cs typeface="Aharoni" panose="02010803020104030203" pitchFamily="2" charset="-79"/>
              </a:rPr>
              <a:t>egymásból</a:t>
            </a:r>
            <a:r>
              <a:rPr lang="hu-HU" b="1" dirty="0"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dirty="0"/>
          </a:p>
        </p:txBody>
      </p:sp>
      <p:pic>
        <p:nvPicPr>
          <p:cNvPr id="4" name="Kép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16" y="5824720"/>
            <a:ext cx="3476625" cy="8401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Kép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2175" y="5934912"/>
            <a:ext cx="2409825" cy="771525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5036457" y="5783107"/>
            <a:ext cx="2786743" cy="923330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hu-HU" dirty="0"/>
              <a:t>Készítette: </a:t>
            </a:r>
          </a:p>
          <a:p>
            <a:pPr algn="ctr"/>
            <a:r>
              <a:rPr lang="hu-HU" dirty="0"/>
              <a:t>Roffa Hajnalka</a:t>
            </a:r>
          </a:p>
          <a:p>
            <a:pPr algn="ctr"/>
            <a:r>
              <a:rPr lang="hu-HU" dirty="0"/>
              <a:t>Mérnökinformatika </a:t>
            </a:r>
            <a:r>
              <a:rPr lang="hu-HU" dirty="0" err="1"/>
              <a:t>BSc</a:t>
            </a:r>
            <a:r>
              <a:rPr lang="hu-H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092405"/>
      </p:ext>
    </p:extLst>
  </p:cSld>
  <p:clrMapOvr>
    <a:masterClrMapping/>
  </p:clrMapOvr>
  <p:transition spd="slow" advClick="0" advTm="50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b="1" u="sng"/>
              <a:t>Értékelés: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>
              <a:buNone/>
            </a:pPr>
            <a:r>
              <a:rPr lang="hu-HU" dirty="0"/>
              <a:t>	</a:t>
            </a:r>
          </a:p>
          <a:p>
            <a:pPr marL="0" indent="0">
              <a:buNone/>
            </a:pPr>
            <a:r>
              <a:rPr lang="hu-HU" dirty="0"/>
              <a:t>	A projektet sikeresnek értékelem, hisz az alapötletet sikerült megvalósítanom. </a:t>
            </a:r>
          </a:p>
          <a:p>
            <a:pPr marL="0" indent="0">
              <a:buNone/>
            </a:pPr>
            <a:r>
              <a:rPr lang="hu-HU" dirty="0"/>
              <a:t>	Némi finomítással még érdemes lenne finomítani a programon, hogy gördülékenyebben működjön, esetlegesen a későbbiekben szeretném </a:t>
            </a:r>
            <a:r>
              <a:rPr lang="hu-HU" dirty="0" err="1"/>
              <a:t>androidos</a:t>
            </a:r>
            <a:r>
              <a:rPr lang="hu-HU" dirty="0"/>
              <a:t> mobiltelefonnal vezérelni. Személy szerint rengeteg kihívást és lehetőséget látok még ebben a projektben.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07579"/>
      </p:ext>
    </p:extLst>
  </p:cSld>
  <p:clrMapOvr>
    <a:masterClrMapping/>
  </p:clrMapOvr>
  <p:transition spd="slow" advClick="0" advTm="500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b="1" u="sng" dirty="0"/>
              <a:t>Köszönetnyilvánítás:</a:t>
            </a:r>
            <a:endParaRPr lang="en-US" b="1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452914"/>
            <a:ext cx="10660743" cy="1799771"/>
          </a:xfr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sz="4000" dirty="0"/>
              <a:t>Szeretnék köszönetet mondani a lehetőségért  </a:t>
            </a:r>
            <a:r>
              <a:rPr lang="hu-HU" sz="4000" b="1" dirty="0" err="1"/>
              <a:t>Drenyovszki</a:t>
            </a:r>
            <a:r>
              <a:rPr lang="hu-HU" sz="4000" b="1" dirty="0"/>
              <a:t> Rajmund </a:t>
            </a:r>
            <a:r>
              <a:rPr lang="hu-HU" sz="4000" dirty="0"/>
              <a:t>tanár úrnak , valamint az</a:t>
            </a:r>
            <a:r>
              <a:rPr lang="hu-HU" sz="4000" i="1" dirty="0"/>
              <a:t> </a:t>
            </a:r>
            <a:r>
              <a:rPr lang="hu-HU" sz="4000" b="1" i="1" dirty="0"/>
              <a:t>IB </a:t>
            </a:r>
            <a:r>
              <a:rPr lang="hu-HU" sz="4000" b="1" i="1" dirty="0" err="1"/>
              <a:t>Controll</a:t>
            </a:r>
            <a:r>
              <a:rPr lang="hu-HU" sz="4000" b="1" i="1" dirty="0"/>
              <a:t> </a:t>
            </a:r>
            <a:r>
              <a:rPr lang="hu-HU" sz="4000" i="1" dirty="0"/>
              <a:t>Kft-nek .</a:t>
            </a:r>
            <a:endParaRPr lang="en-US" sz="4000" dirty="0"/>
          </a:p>
          <a:p>
            <a:pPr algn="ctr"/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947148398"/>
      </p:ext>
    </p:extLst>
  </p:cSld>
  <p:clrMapOvr>
    <a:masterClrMapping/>
  </p:clrMapOvr>
  <p:transition spd="slow" advClick="0" advTm="500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algn="ctr"/>
            <a:r>
              <a:rPr lang="hu-HU">
                <a:latin typeface="Arial Black" panose="020B0A04020102020204" pitchFamily="34" charset="0"/>
              </a:rPr>
              <a:t>Köszönöm a figyelmet!</a:t>
            </a:r>
            <a:endParaRPr lang="en-US">
              <a:latin typeface="Arial Black" panose="020B0A04020102020204" pitchFamily="34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573" y="1968851"/>
            <a:ext cx="8292854" cy="4351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Szövegdoboz 4"/>
          <p:cNvSpPr txBox="1"/>
          <p:nvPr/>
        </p:nvSpPr>
        <p:spPr>
          <a:xfrm>
            <a:off x="8806922" y="5950857"/>
            <a:ext cx="2017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i="1" dirty="0"/>
              <a:t>#</a:t>
            </a:r>
            <a:r>
              <a:rPr lang="hu-HU" i="1" dirty="0" err="1"/>
              <a:t>roffagalaxis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50319225"/>
      </p:ext>
    </p:extLst>
  </p:cSld>
  <p:clrMapOvr>
    <a:masterClrMapping/>
  </p:clrMapOvr>
  <p:transition spd="slow" advClick="0" advTm="5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199" y="304799"/>
            <a:ext cx="10686143" cy="1393371"/>
          </a:xfr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hu-HU" b="1" u="sng">
                <a:latin typeface="Arial Black" panose="020B0A04020102020204" pitchFamily="34" charset="0"/>
                <a:cs typeface="Aharoni" panose="02010803020104030203" pitchFamily="2" charset="-79"/>
              </a:rPr>
              <a:t>Project név:</a:t>
            </a:r>
            <a:br>
              <a:rPr lang="en-US">
                <a:latin typeface="Arial Black" panose="020B0A04020102020204" pitchFamily="34" charset="0"/>
              </a:rPr>
            </a:br>
            <a:endParaRPr lang="en-US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b="1"/>
              <a:t>Szent Lúcia</a:t>
            </a:r>
            <a:r>
              <a:rPr lang="hu-HU"/>
              <a:t> vagy </a:t>
            </a:r>
            <a:r>
              <a:rPr lang="hu-HU" b="1"/>
              <a:t>Luca</a:t>
            </a:r>
            <a:r>
              <a:rPr lang="hu-HU"/>
              <a:t> a keresztények által az 5. </a:t>
            </a:r>
            <a:r>
              <a:rPr lang="hu-HU" dirty="0"/>
              <a:t>század óta tisztelt szűz és vértanú. A középkorban közkedvelt szent volt. A név a lux, azaz a „fényesség” szóból származik.</a:t>
            </a:r>
            <a:endParaRPr lang="en-US"/>
          </a:p>
          <a:p>
            <a:r>
              <a:rPr lang="hu-HU"/>
              <a:t>Mai napig a vakok és gyengén látók védőszentjének tartják. </a:t>
            </a:r>
            <a:endParaRPr lang="en-US"/>
          </a:p>
          <a:p>
            <a:endParaRPr lang="en-US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514" y="3677647"/>
            <a:ext cx="1730828" cy="24993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86542218"/>
      </p:ext>
    </p:extLst>
  </p:cSld>
  <p:clrMapOvr>
    <a:masterClrMapping/>
  </p:clrMapOvr>
  <p:transition spd="slow" advClick="0" advTm="50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b="1" u="sng"/>
              <a:t>Lúcia rövid ismertetése:</a:t>
            </a:r>
            <a:br>
              <a:rPr lang="en-US"/>
            </a:b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812596"/>
            <a:ext cx="10515600" cy="2586718"/>
          </a:xfr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dirty="0"/>
              <a:t>A project ötlete az emberiség egy komoly részért érintő problémakör</a:t>
            </a:r>
          </a:p>
          <a:p>
            <a:r>
              <a:rPr lang="hu-HU" dirty="0"/>
              <a:t>Csaknem 33000 vak ember él az országban</a:t>
            </a:r>
          </a:p>
          <a:p>
            <a:r>
              <a:rPr lang="hu-HU"/>
              <a:t>a költsége minimális és a lehető legkevesebb eszközzel megvalósítható</a:t>
            </a:r>
          </a:p>
          <a:p>
            <a:r>
              <a:rPr lang="hu-HU" dirty="0"/>
              <a:t>A fő motivációs tényezőm a 90 éves nagypapám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596405"/>
      </p:ext>
    </p:extLst>
  </p:cSld>
  <p:clrMapOvr>
    <a:masterClrMapping/>
  </p:clrMapOvr>
  <p:transition spd="slow" advClick="0" advTm="50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hu-HU" b="1" u="sng" dirty="0"/>
              <a:t>Nehézségek a projekt során: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dirty="0"/>
              <a:t>Ismeretlen nyelv</a:t>
            </a:r>
          </a:p>
          <a:p>
            <a:r>
              <a:rPr lang="hu-HU" dirty="0"/>
              <a:t>Tapasztalat hiánya</a:t>
            </a:r>
          </a:p>
          <a:p>
            <a:r>
              <a:rPr lang="hu-HU" dirty="0"/>
              <a:t>Idő hiánya</a:t>
            </a:r>
          </a:p>
          <a:p>
            <a:r>
              <a:rPr lang="hu-HU" dirty="0"/>
              <a:t>(Open CV könyvtár feltelepítése )</a:t>
            </a:r>
          </a:p>
          <a:p>
            <a:r>
              <a:rPr lang="hu-HU" dirty="0"/>
              <a:t>Perifériák hiánya</a:t>
            </a:r>
          </a:p>
          <a:p>
            <a:r>
              <a:rPr lang="hu-HU" dirty="0" err="1"/>
              <a:t>Pitesseract</a:t>
            </a:r>
            <a:r>
              <a:rPr lang="hu-HU" dirty="0"/>
              <a:t> könyvtár pontossága</a:t>
            </a:r>
          </a:p>
          <a:p>
            <a:r>
              <a:rPr lang="hu-HU" dirty="0"/>
              <a:t>Fix fókuszos kamera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572587"/>
      </p:ext>
    </p:extLst>
  </p:cSld>
  <p:clrMapOvr>
    <a:masterClrMapping/>
  </p:clrMapOvr>
  <p:transition spd="slow" advClick="0" advTm="50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b="1" u="sng" dirty="0"/>
              <a:t>Kivitelezés:</a:t>
            </a:r>
            <a:endParaRPr lang="en-US" b="1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>
              <a:buNone/>
            </a:pPr>
            <a:r>
              <a:rPr lang="hu-HU" u="sng" dirty="0"/>
              <a:t>Felhasznált eszközök:</a:t>
            </a:r>
          </a:p>
          <a:p>
            <a:r>
              <a:rPr lang="hu-HU" dirty="0" err="1"/>
              <a:t>Raspberry</a:t>
            </a:r>
            <a:r>
              <a:rPr lang="hu-HU" dirty="0"/>
              <a:t> Pi</a:t>
            </a:r>
          </a:p>
          <a:p>
            <a:r>
              <a:rPr lang="hu-HU" dirty="0"/>
              <a:t>Kamera modul</a:t>
            </a:r>
          </a:p>
          <a:p>
            <a:r>
              <a:rPr lang="hu-HU" dirty="0"/>
              <a:t>Hangszóró</a:t>
            </a:r>
          </a:p>
          <a:p>
            <a:r>
              <a:rPr lang="hu-HU" dirty="0" err="1"/>
              <a:t>Netbook</a:t>
            </a:r>
            <a:endParaRPr lang="hu-HU" dirty="0"/>
          </a:p>
          <a:p>
            <a:r>
              <a:rPr lang="hu-HU" dirty="0"/>
              <a:t>Netkábel</a:t>
            </a:r>
          </a:p>
          <a:p>
            <a:r>
              <a:rPr lang="hu-HU" dirty="0"/>
              <a:t>Titkos összetevő ;)</a:t>
            </a:r>
          </a:p>
          <a:p>
            <a:endParaRPr lang="en-US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488" y="2020094"/>
            <a:ext cx="3258312" cy="3962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2713140"/>
      </p:ext>
    </p:extLst>
  </p:cSld>
  <p:clrMapOvr>
    <a:masterClrMapping/>
  </p:clrMapOvr>
  <p:transition spd="slow" advClick="0" advTm="50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b="1" u="sng"/>
              <a:t>Kivitelezés:</a:t>
            </a:r>
            <a:endParaRPr lang="en-US" b="1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b="1" u="sng" dirty="0"/>
              <a:t>Könyvtárak:</a:t>
            </a:r>
          </a:p>
          <a:p>
            <a:r>
              <a:rPr lang="hu-HU" b="1" dirty="0" err="1"/>
              <a:t>Playsound</a:t>
            </a:r>
            <a:r>
              <a:rPr lang="hu-HU" b="1" dirty="0"/>
              <a:t> </a:t>
            </a:r>
            <a:r>
              <a:rPr lang="hu-HU" dirty="0"/>
              <a:t>(a hangok lejátszására);</a:t>
            </a:r>
            <a:endParaRPr lang="en-US" dirty="0"/>
          </a:p>
          <a:p>
            <a:r>
              <a:rPr lang="hu-HU" b="1" dirty="0" err="1"/>
              <a:t>Pitesseract</a:t>
            </a:r>
            <a:r>
              <a:rPr lang="hu-HU" dirty="0"/>
              <a:t> (a kép felismeréséhez);</a:t>
            </a:r>
            <a:endParaRPr lang="en-US" dirty="0"/>
          </a:p>
          <a:p>
            <a:r>
              <a:rPr lang="hu-HU" b="1" dirty="0"/>
              <a:t>(Open CV</a:t>
            </a:r>
            <a:r>
              <a:rPr lang="hu-HU" dirty="0"/>
              <a:t> (a kép kezeléshez));</a:t>
            </a:r>
            <a:endParaRPr lang="en-US"/>
          </a:p>
          <a:p>
            <a:r>
              <a:rPr lang="hu-HU" b="1"/>
              <a:t>GTTS</a:t>
            </a:r>
            <a:r>
              <a:rPr lang="hu-HU"/>
              <a:t> (a szöveget beszéddé tudjuk alakítani)</a:t>
            </a:r>
          </a:p>
          <a:p>
            <a:r>
              <a:rPr lang="hu-HU" b="1" u="sng" dirty="0"/>
              <a:t>Egyéb:</a:t>
            </a:r>
            <a:endParaRPr lang="en-US" b="1" u="sng"/>
          </a:p>
          <a:p>
            <a:r>
              <a:rPr lang="hu-HU"/>
              <a:t>Raspistill(Parancssori kameraindítás)</a:t>
            </a:r>
            <a:endParaRPr lang="en-US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714" y="1825625"/>
            <a:ext cx="3008086" cy="22560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80332990"/>
      </p:ext>
    </p:extLst>
  </p:cSld>
  <p:clrMapOvr>
    <a:masterClrMapping/>
  </p:clrMapOvr>
  <p:transition spd="slow" advClick="0" advTm="50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b="1" u="sng"/>
              <a:t>Tesztelés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dirty="0"/>
              <a:t>Tesztelés közben kiütközött az hogy a kamera fix fókusz.</a:t>
            </a:r>
          </a:p>
          <a:p>
            <a:pPr marL="0" indent="0">
              <a:buNone/>
            </a:pPr>
            <a:endParaRPr lang="hu-HU" dirty="0"/>
          </a:p>
          <a:p>
            <a:endParaRPr lang="en-US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171" y="2266085"/>
            <a:ext cx="4223658" cy="3748953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6971" y="2266085"/>
            <a:ext cx="4184877" cy="374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356471"/>
      </p:ext>
    </p:extLst>
  </p:cSld>
  <p:clrMapOvr>
    <a:masterClrMapping/>
  </p:clrMapOvr>
  <p:transition spd="slow" advClick="0" advTm="50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b="1" u="sng" dirty="0"/>
              <a:t>Tesztelés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lvl="1"/>
            <a:r>
              <a:rPr lang="hu-HU" dirty="0"/>
              <a:t>A lehető legolcsóbb és legpraktikusabb megoldást kerestem.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143" y="2329531"/>
            <a:ext cx="5319775" cy="3548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82491625"/>
      </p:ext>
    </p:extLst>
  </p:cSld>
  <p:clrMapOvr>
    <a:masterClrMapping/>
  </p:clrMapOvr>
  <p:transition spd="slow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b="1" u="sng" dirty="0"/>
              <a:t>Tesztelés:</a:t>
            </a:r>
            <a:endParaRPr lang="en-US" b="1" u="sng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hu-HU" dirty="0"/>
              <a:t>A szöveg helyessége Angol nyelven jobb mint Magyar nyelven.</a:t>
            </a:r>
          </a:p>
          <a:p>
            <a:r>
              <a:rPr lang="hu-HU" dirty="0"/>
              <a:t>A tesztelést 5 ember végezte 5 különböző szövegen. (megfigyelhető volt hogy a nagyobb karaktereket nagyobb helyességgel olvasta mint a kisebbeket.)</a:t>
            </a:r>
          </a:p>
          <a:p>
            <a:pPr marL="0" indent="0">
              <a:buNone/>
            </a:pPr>
            <a:r>
              <a:rPr lang="hu-HU" dirty="0"/>
              <a:t>Magyar hiba átlaga 100 szóra nézve: 20% volt a hiba </a:t>
            </a:r>
          </a:p>
          <a:p>
            <a:pPr marL="0" indent="0">
              <a:buNone/>
            </a:pPr>
            <a:r>
              <a:rPr lang="hu-HU" dirty="0"/>
              <a:t>Angol hiba átlag 100 szóra nézve : 18% volt a hiba</a:t>
            </a:r>
          </a:p>
          <a:p>
            <a:pPr marL="0" indent="0">
              <a:buNone/>
            </a:pPr>
            <a:r>
              <a:rPr lang="hu-HU" dirty="0"/>
              <a:t>A szemüveg előtti hiba arány mind két esetben 90-95 % volt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96940"/>
      </p:ext>
    </p:extLst>
  </p:cSld>
  <p:clrMapOvr>
    <a:masterClrMapping/>
  </p:clrMapOvr>
  <p:transition spd="slow" advClick="0" advTm="5000">
    <p:fade/>
  </p:transition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ffaHajnalka_LuciaProject_prezentacio" id="{FDC0E552-E0A8-4EF4-9849-DA3C054661DA}" vid="{B34ADB5E-E86C-4D3B-93DE-D4FA2F68E54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1541</TotalTime>
  <Words>237</Words>
  <Application>Microsoft Office PowerPoint</Application>
  <PresentationFormat>Szélesvásznú</PresentationFormat>
  <Paragraphs>54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8" baseType="lpstr">
      <vt:lpstr>Aharoni</vt:lpstr>
      <vt:lpstr>Arial</vt:lpstr>
      <vt:lpstr>Arial Black</vt:lpstr>
      <vt:lpstr>Calibri</vt:lpstr>
      <vt:lpstr>Calibri Light</vt:lpstr>
      <vt:lpstr>Office-téma</vt:lpstr>
      <vt:lpstr>Raspberry Kreatív:  A Raspberry és Te – mit tudtok kihozni egymásból?</vt:lpstr>
      <vt:lpstr>Project név: </vt:lpstr>
      <vt:lpstr>Lúcia rövid ismertetése: </vt:lpstr>
      <vt:lpstr>Nehézségek a projekt során:</vt:lpstr>
      <vt:lpstr>Kivitelezés:</vt:lpstr>
      <vt:lpstr>Kivitelezés:</vt:lpstr>
      <vt:lpstr>Tesztelés</vt:lpstr>
      <vt:lpstr>Tesztelés</vt:lpstr>
      <vt:lpstr>Tesztelés:</vt:lpstr>
      <vt:lpstr>Értékelés:</vt:lpstr>
      <vt:lpstr>Köszönetnyilvánítás: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Raspberry Kreatív:  A Raspberry és Te – mit tudtok kihozni egymásból?</dc:title>
  <dc:creator>Roffa Hajnalka</dc:creator>
  <cp:lastModifiedBy>dr. Szegő Annamária</cp:lastModifiedBy>
  <cp:revision>16</cp:revision>
  <dcterms:created xsi:type="dcterms:W3CDTF">2018-02-05T20:14:04Z</dcterms:created>
  <dcterms:modified xsi:type="dcterms:W3CDTF">2018-03-06T13:27:07Z</dcterms:modified>
</cp:coreProperties>
</file>